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2" r:id="rId1"/>
  </p:sldMasterIdLst>
  <p:notesMasterIdLst>
    <p:notesMasterId r:id="rId15"/>
  </p:notesMasterIdLst>
  <p:handoutMasterIdLst>
    <p:handoutMasterId r:id="rId16"/>
  </p:handoutMasterIdLst>
  <p:sldIdLst>
    <p:sldId id="258" r:id="rId2"/>
    <p:sldId id="271" r:id="rId3"/>
    <p:sldId id="282" r:id="rId4"/>
    <p:sldId id="265" r:id="rId5"/>
    <p:sldId id="283" r:id="rId6"/>
    <p:sldId id="272" r:id="rId7"/>
    <p:sldId id="276" r:id="rId8"/>
    <p:sldId id="267" r:id="rId9"/>
    <p:sldId id="284" r:id="rId10"/>
    <p:sldId id="278" r:id="rId11"/>
    <p:sldId id="277" r:id="rId12"/>
    <p:sldId id="279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82" autoAdjust="0"/>
    <p:restoredTop sz="94613"/>
  </p:normalViewPr>
  <p:slideViewPr>
    <p:cSldViewPr snapToGrid="0" snapToObjects="1">
      <p:cViewPr varScale="1">
        <p:scale>
          <a:sx n="105" d="100"/>
          <a:sy n="105" d="100"/>
        </p:scale>
        <p:origin x="208" y="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6/18/16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6/18/16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4EE2-947F-3C4B-BF88-A0A6847EBEEE}" type="datetime1">
              <a:rPr lang="en-US" smtClean="0"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ADVANCED EV3 PROGRAMMING LESSON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4948514"/>
            <a:ext cx="1265237" cy="1210410"/>
          </a:xfrm>
          <a:prstGeom prst="rect">
            <a:avLst/>
          </a:prstGeom>
        </p:spPr>
      </p:pic>
      <p:sp>
        <p:nvSpPr>
          <p:cNvPr id="18" name="Subtitle 3"/>
          <p:cNvSpPr txBox="1">
            <a:spLocks/>
          </p:cNvSpPr>
          <p:nvPr/>
        </p:nvSpPr>
        <p:spPr>
          <a:xfrm>
            <a:off x="1549400" y="5829838"/>
            <a:ext cx="3749229" cy="484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By Droids Robotics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48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5CF3-67EA-4A47-8F1D-2F62258BCF11}" type="datetime1">
              <a:rPr lang="en-US" smtClean="0"/>
              <a:t>6/18/16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1F1FA-C286-1441-8735-695D26E6C3E8}" type="datetime1">
              <a:rPr lang="en-US" smtClean="0"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5DFA0-40FB-D64C-AEF1-D0FF93A5D334}" type="datetime1">
              <a:rPr lang="en-US" smtClean="0"/>
              <a:t>6/18/16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1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31FDD-041E-7447-AE4D-89E7B30F4C2D}" type="datetime1">
              <a:rPr lang="en-US" smtClean="0"/>
              <a:t>6/18/16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957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81012-C3BA-AA4B-B61B-91EFC3DA53DB}" type="datetime1">
              <a:rPr lang="en-US" smtClean="0"/>
              <a:t>6/18/16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17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6395C-F205-4D4C-998D-9F9788451F8C}" type="datetime1">
              <a:rPr lang="en-US" smtClean="0"/>
              <a:t>6/18/16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38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3DC4-5EC3-504E-A22C-D5974FAA2CA8}" type="datetime1">
              <a:rPr lang="en-US" smtClean="0"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04ECAD1D-1530-3741-98F4-2C4A21544F06}" type="datetime1">
              <a:rPr lang="en-US" smtClean="0"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7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7F28-138A-E945-AE28-E79512F3DBF1}" type="datetime1">
              <a:rPr lang="en-US" smtClean="0"/>
              <a:t>6/18/16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43D7B91-9C66-6148-8862-CA1176C15103}" type="datetime1">
              <a:rPr lang="en-US" smtClean="0"/>
              <a:t>6/18/16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71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Squaring or Aligning on a Line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30950"/>
            <a:ext cx="8574087" cy="4202577"/>
          </a:xfrm>
        </p:spPr>
        <p:txBody>
          <a:bodyPr>
            <a:normAutofit/>
          </a:bodyPr>
          <a:lstStyle/>
          <a:p>
            <a:r>
              <a:rPr lang="en-US" dirty="0" smtClean="0"/>
              <a:t>What do you notice about the solution we just presented?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robot isn’t quite straight (aligned) at the end of it.  </a:t>
            </a:r>
          </a:p>
          <a:p>
            <a:pPr lvl="1"/>
            <a:r>
              <a:rPr lang="en-US" dirty="0" smtClean="0"/>
              <a:t>Both color sensors are on the line, but the robot stops at an angle.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Continued: Think about how you can improve this code so that the robot ends straighter </a:t>
            </a:r>
          </a:p>
          <a:p>
            <a:pPr lvl="1"/>
            <a:r>
              <a:rPr lang="en-US" dirty="0" smtClean="0"/>
              <a:t>Hint: Can you repeat the last process by looking for </a:t>
            </a:r>
            <a:r>
              <a:rPr lang="en-US" b="1" dirty="0" smtClean="0"/>
              <a:t>white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This assumes that the black line we were straightening out on has white on both sides.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Your Align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919389" y="5861674"/>
            <a:ext cx="2810422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4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You will get better results </a:t>
            </a:r>
          </a:p>
          <a:p>
            <a:pPr lvl="1"/>
            <a:r>
              <a:rPr lang="en-US" smtClean="0"/>
              <a:t>….if your color sensors are about 1cm from the ground</a:t>
            </a:r>
          </a:p>
          <a:p>
            <a:pPr lvl="1"/>
            <a:r>
              <a:rPr lang="en-US" smtClean="0"/>
              <a:t>….if you shield your color sensors</a:t>
            </a:r>
          </a:p>
          <a:p>
            <a:pPr lvl="1"/>
            <a:r>
              <a:rPr lang="en-US" smtClean="0"/>
              <a:t>….if you don’t come at the line at steep angles</a:t>
            </a:r>
          </a:p>
          <a:p>
            <a:pPr lvl="1"/>
            <a:r>
              <a:rPr lang="en-US" smtClean="0"/>
              <a:t>….if you keep your color sensors spread apart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Tips for 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425" y="2133600"/>
            <a:ext cx="8457825" cy="39925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What does Aligning on a Line/Squaring mean?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Ans. It means when your robot comes at an angle, it can use a line to straighten out</a:t>
            </a: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does Squaring help when you travel long distances?</a:t>
            </a:r>
          </a:p>
          <a:p>
            <a:pPr marL="460375" lvl="1" indent="0">
              <a:buNone/>
            </a:pPr>
            <a:r>
              <a:rPr lang="en-US" dirty="0" smtClean="0"/>
              <a:t>Ans. Robots do not move accurately/straight.  Squaring  can help you know where you are and straighten out.</a:t>
            </a:r>
          </a:p>
          <a:p>
            <a:pPr marL="45720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Why might it be useful to repeat the alignment process multiple times?</a:t>
            </a:r>
          </a:p>
          <a:p>
            <a:pPr marL="460375" lvl="1" indent="0">
              <a:buNone/>
            </a:pPr>
            <a:r>
              <a:rPr lang="en-US" dirty="0" smtClean="0"/>
              <a:t>Ans. Your robot will get straighter each time </a:t>
            </a:r>
            <a:r>
              <a:rPr lang="en-US" smtClean="0"/>
              <a:t>you repeat</a:t>
            </a:r>
            <a:endParaRPr lang="en-US" dirty="0" smtClean="0"/>
          </a:p>
          <a:p>
            <a:pPr marL="457200" indent="-457200"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2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tutorial was created by Sanjay </a:t>
            </a:r>
            <a:r>
              <a:rPr lang="en-US" dirty="0" err="1" smtClean="0"/>
              <a:t>Seshan</a:t>
            </a:r>
            <a:r>
              <a:rPr lang="en-US" dirty="0" smtClean="0"/>
              <a:t> and Arvind </a:t>
            </a:r>
            <a:r>
              <a:rPr lang="en-US" dirty="0" err="1" smtClean="0"/>
              <a:t>Seshan</a:t>
            </a:r>
            <a:r>
              <a:rPr lang="en-US" dirty="0" smtClean="0"/>
              <a:t> from Droids Robotics.</a:t>
            </a:r>
          </a:p>
          <a:p>
            <a:r>
              <a:rPr lang="en-US" dirty="0" smtClean="0"/>
              <a:t>More </a:t>
            </a:r>
            <a:r>
              <a:rPr lang="en-US" dirty="0" smtClean="0"/>
              <a:t>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3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Learn how to get your robot to square up (straighten out) when it comes to a line</a:t>
            </a:r>
          </a:p>
          <a:p>
            <a:r>
              <a:rPr lang="en-US" smtClean="0"/>
              <a:t>Learn how squaring (also known as aligning on a line) can help the robot navigate</a:t>
            </a:r>
          </a:p>
          <a:p>
            <a:r>
              <a:rPr lang="en-US" smtClean="0"/>
              <a:t>Learn how to improve initial code for aligning by repeating a technique</a:t>
            </a:r>
          </a:p>
          <a:p>
            <a:r>
              <a:rPr lang="en-US" smtClean="0"/>
              <a:t>Practice creating a useful My Block</a:t>
            </a:r>
          </a:p>
          <a:p>
            <a:endParaRPr lang="en-US" smtClean="0"/>
          </a:p>
          <a:p>
            <a:r>
              <a:rPr lang="en-US" smtClean="0"/>
              <a:t>Prerequisites: My Blocks with Inputs &amp; Outputs, Data Wires, Parallel Beams, Parallel Beams Synchronization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16" y="2113940"/>
            <a:ext cx="8574087" cy="3992563"/>
          </a:xfrm>
        </p:spPr>
        <p:txBody>
          <a:bodyPr/>
          <a:lstStyle/>
          <a:p>
            <a:r>
              <a:rPr lang="en-US" dirty="0" smtClean="0"/>
              <a:t>Move Steering lets you control both motors at the same time</a:t>
            </a:r>
          </a:p>
          <a:p>
            <a:r>
              <a:rPr lang="en-US" dirty="0" smtClean="0"/>
              <a:t>What if you want to move or stop one motor at a time?</a:t>
            </a:r>
          </a:p>
          <a:p>
            <a:pPr lvl="1"/>
            <a:r>
              <a:rPr lang="en-US" dirty="0" smtClean="0"/>
              <a:t>Use the Large Motor Block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Motor Movements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3987262"/>
            <a:ext cx="3739256" cy="17557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4" y="4009659"/>
            <a:ext cx="4924327" cy="155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7108" y="5375223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9526" y="5442438"/>
            <a:ext cx="49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motor block in ON mode    /     OFF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5520728" y="3385073"/>
            <a:ext cx="4339874" cy="1277355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95000"/>
                  <a:shade val="70000"/>
                  <a:satMod val="150000"/>
                  <a:alpha val="0"/>
                </a:schemeClr>
              </a:gs>
              <a:gs pos="100000">
                <a:schemeClr val="accent3">
                  <a:tint val="100000"/>
                  <a:shade val="100000"/>
                  <a:satMod val="1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818870"/>
            <a:ext cx="6263937" cy="43072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Aligning on a line helps the robot navigate</a:t>
            </a:r>
          </a:p>
          <a:p>
            <a:pPr lvl="1"/>
            <a:r>
              <a:rPr lang="en-US" dirty="0" smtClean="0"/>
              <a:t>Robots get angled as they travel farther or turn (the error accumulates)</a:t>
            </a:r>
          </a:p>
          <a:p>
            <a:pPr lvl="1"/>
            <a:r>
              <a:rPr lang="en-US" dirty="0" smtClean="0"/>
              <a:t>Aligning on a line can straighten out a robot.</a:t>
            </a:r>
          </a:p>
          <a:p>
            <a:pPr lvl="1"/>
            <a:r>
              <a:rPr lang="en-US" dirty="0" smtClean="0"/>
              <a:t>Aligning can tell a robot where it is when it has to travel far</a:t>
            </a:r>
          </a:p>
          <a:p>
            <a:r>
              <a:rPr lang="en-US" dirty="0" smtClean="0"/>
              <a:t>Example Goal: Your robot must deliver an object only inside a small END area.  The distance between start and end is 8 feet</a:t>
            </a:r>
          </a:p>
          <a:p>
            <a:pPr lvl="1"/>
            <a:r>
              <a:rPr lang="en-US" dirty="0" smtClean="0"/>
              <a:t>Do you think your robot can travel 8 feet and continue to be straight?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Align on a Line?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rot="16200000" flipV="1">
            <a:off x="7673080" y="4274572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09917" y="1921354"/>
            <a:ext cx="415539" cy="2616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n>
                  <a:solidFill>
                    <a:schemeClr val="tx1"/>
                  </a:solidFill>
                </a:ln>
              </a:rPr>
              <a:t>End</a:t>
            </a:r>
            <a:endParaRPr lang="en-US" sz="11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2202" y="5703555"/>
            <a:ext cx="69129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534782" y="1800522"/>
            <a:ext cx="34322" cy="442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80545" y="3350306"/>
            <a:ext cx="453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8ft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V="1">
            <a:off x="7673079" y="2893755"/>
            <a:ext cx="0" cy="720841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1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04" y="1601796"/>
            <a:ext cx="8615275" cy="1241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Challenge: </a:t>
            </a:r>
            <a:r>
              <a:rPr lang="en-US" sz="2800" dirty="0">
                <a:solidFill>
                  <a:schemeClr val="tx1"/>
                </a:solidFill>
              </a:rPr>
              <a:t>M</a:t>
            </a:r>
            <a:r>
              <a:rPr lang="en-US" sz="2800" dirty="0" smtClean="0">
                <a:solidFill>
                  <a:schemeClr val="tx1"/>
                </a:solidFill>
              </a:rPr>
              <a:t>ake the robot straighten out 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(align/square up)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Easy Steps to Align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612963" y="2327286"/>
            <a:ext cx="0" cy="238794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1316347">
            <a:off x="6759516" y="3807930"/>
            <a:ext cx="852690" cy="830295"/>
            <a:chOff x="2063460" y="4684005"/>
            <a:chExt cx="852690" cy="830295"/>
          </a:xfrm>
        </p:grpSpPr>
        <p:sp>
          <p:nvSpPr>
            <p:cNvPr id="17" name="Rounded Rectangle 16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316347">
            <a:off x="5594596" y="3276699"/>
            <a:ext cx="852690" cy="830295"/>
            <a:chOff x="2063460" y="4684005"/>
            <a:chExt cx="852690" cy="830295"/>
          </a:xfrm>
        </p:grpSpPr>
        <p:sp>
          <p:nvSpPr>
            <p:cNvPr id="23" name="Rounded Rectangle 22"/>
            <p:cNvSpPr/>
            <p:nvPr/>
          </p:nvSpPr>
          <p:spPr>
            <a:xfrm>
              <a:off x="2063460" y="4805732"/>
              <a:ext cx="852690" cy="616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310699" y="4684005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310699" y="5330856"/>
              <a:ext cx="465666" cy="1834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085043" y="485440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79176" y="5209021"/>
              <a:ext cx="132679" cy="1326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0933" y="2826729"/>
            <a:ext cx="48435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1: Start both motors</a:t>
            </a:r>
          </a:p>
          <a:p>
            <a:endParaRPr lang="en-US" sz="2000" dirty="0" smtClean="0"/>
          </a:p>
          <a:p>
            <a:r>
              <a:rPr lang="en-US" sz="2000" dirty="0" smtClean="0"/>
              <a:t>STEP 2: Stop one motor when the sensor on the corresponding side sees the line</a:t>
            </a:r>
          </a:p>
          <a:p>
            <a:endParaRPr lang="en-US" sz="2000" dirty="0" smtClean="0"/>
          </a:p>
          <a:p>
            <a:r>
              <a:rPr lang="en-US" sz="2000" dirty="0" smtClean="0"/>
              <a:t>STEP 3: Stop moving the second motor when the sensor on that side sees the line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 smtClean="0"/>
              <a:t>Hints: Use a Large Motor Block, Use Parallel Beams, Use the Large Motor Block</a:t>
            </a:r>
          </a:p>
          <a:p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22071" y="5637007"/>
            <a:ext cx="272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(This slide is animated)</a:t>
            </a:r>
          </a:p>
        </p:txBody>
      </p:sp>
    </p:spTree>
    <p:extLst>
      <p:ext uri="{BB962C8B-B14F-4D97-AF65-F5344CB8AC3E}">
        <p14:creationId xmlns:p14="http://schemas.microsoft.com/office/powerpoint/2010/main" val="36281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0.12604 -0.0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1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Aligning Should Look Like</a:t>
            </a:r>
            <a:endParaRPr lang="en-US" dirty="0"/>
          </a:p>
        </p:txBody>
      </p:sp>
      <p:pic>
        <p:nvPicPr>
          <p:cNvPr id="7" name="20151103_1026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451" b="4053"/>
          <a:stretch/>
        </p:blipFill>
        <p:spPr>
          <a:xfrm>
            <a:off x="1148279" y="1906061"/>
            <a:ext cx="6845854" cy="390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About Our Solution: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4163" y="1907235"/>
            <a:ext cx="8433669" cy="3007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Our solution uses 2 </a:t>
            </a:r>
            <a:r>
              <a:rPr lang="en-US" dirty="0"/>
              <a:t>Color Sensors (connected in Ports 1 and </a:t>
            </a:r>
            <a:r>
              <a:rPr lang="en-US" dirty="0" smtClean="0"/>
              <a:t>4)</a:t>
            </a:r>
            <a:r>
              <a:rPr lang="en-US" dirty="0"/>
              <a:t>. </a:t>
            </a:r>
          </a:p>
          <a:p>
            <a:r>
              <a:rPr lang="en-US" dirty="0" smtClean="0"/>
              <a:t>Our solution assumes that the color sensor on port 1 is next to the wheel on motor port B and color sensor on port 4 is next to the wheel on motor port C.</a:t>
            </a:r>
          </a:p>
          <a:p>
            <a:r>
              <a:rPr lang="en-US" dirty="0"/>
              <a:t>You should adjust the ports as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Your color sensors should NOT be placed right next to each other (See red boxes below in robot image.  These are the color sensors.)</a:t>
            </a:r>
          </a:p>
          <a:p>
            <a:endParaRPr lang="en-US" sz="1600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4385800" y="5406938"/>
            <a:ext cx="852690" cy="616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9991" y="5315216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96709" y="5480283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0480" y="5856948"/>
            <a:ext cx="135117" cy="1350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39787" y="5932062"/>
            <a:ext cx="465666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Solution: Moving Until Line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57" y="1992575"/>
            <a:ext cx="8608219" cy="36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004164"/>
            <a:ext cx="8574087" cy="4121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you have two or more beams you do not know when each beam will finish.</a:t>
            </a:r>
          </a:p>
          <a:p>
            <a:r>
              <a:rPr lang="en-US" dirty="0" smtClean="0"/>
              <a:t>If you wanted to move after the align finishes you might try to add a move block at the end of one of the beams.</a:t>
            </a:r>
          </a:p>
          <a:p>
            <a:pPr lvl="1"/>
            <a:r>
              <a:rPr lang="en-US" dirty="0" smtClean="0"/>
              <a:t>Note: This will not work because EV3 code will play your move block without waiting for the other beam to finish.</a:t>
            </a:r>
          </a:p>
          <a:p>
            <a:pPr lvl="1" fontAlgn="base"/>
            <a:r>
              <a:rPr lang="en-US" dirty="0" smtClean="0"/>
              <a:t>Solution: You need to synchronize your beams. To learn more about synchronization and solutions go to the Advanced EV3Lessons.com Lesson on Sync </a:t>
            </a:r>
            <a:r>
              <a:rPr lang="en-US" dirty="0" smtClean="0"/>
              <a:t>Beams</a:t>
            </a:r>
            <a:endParaRPr lang="en-US" dirty="0"/>
          </a:p>
          <a:p>
            <a:pPr fontAlgn="base"/>
            <a:r>
              <a:rPr lang="en-US" dirty="0" smtClean="0"/>
              <a:t>The problem of synchronization can also be solved by making a My Block out of the align </a:t>
            </a:r>
            <a:r>
              <a:rPr lang="en-US" dirty="0" smtClean="0"/>
              <a:t>code (refer to My Block lesson in Intermediate)</a:t>
            </a:r>
            <a:endParaRPr lang="en-US" dirty="0" smtClean="0"/>
          </a:p>
          <a:p>
            <a:pPr lvl="1" fontAlgn="base"/>
            <a:r>
              <a:rPr lang="en-US" dirty="0" smtClean="0"/>
              <a:t>My Blocks always wait for both beams to finish before exiting</a:t>
            </a:r>
          </a:p>
          <a:p>
            <a:pPr lvl="1" fontAlgn="base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EV3Lessons.com, Last edit 06/18/2016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Synchronization &amp; </a:t>
            </a:r>
            <a:r>
              <a:rPr lang="en-US" dirty="0"/>
              <a:t>P</a:t>
            </a:r>
            <a:r>
              <a:rPr lang="en-US" dirty="0" smtClean="0"/>
              <a:t>arallel </a:t>
            </a:r>
            <a:r>
              <a:rPr lang="en-US" dirty="0"/>
              <a:t>B</a:t>
            </a:r>
            <a:r>
              <a:rPr lang="en-US" dirty="0" smtClean="0"/>
              <a:t>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4347</TotalTime>
  <Words>781</Words>
  <Application>Microsoft Macintosh PowerPoint</Application>
  <PresentationFormat>On-screen Show (4:3)</PresentationFormat>
  <Paragraphs>84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Neue</vt:lpstr>
      <vt:lpstr>Wingdings</vt:lpstr>
      <vt:lpstr>advanced</vt:lpstr>
      <vt:lpstr>Squaring or Aligning on a Line</vt:lpstr>
      <vt:lpstr>Lesson Objectives</vt:lpstr>
      <vt:lpstr>Review: Motor Movements</vt:lpstr>
      <vt:lpstr>Why Align on a Line?</vt:lpstr>
      <vt:lpstr>Three Easy Steps to Align</vt:lpstr>
      <vt:lpstr>What Aligning Should Look Like</vt:lpstr>
      <vt:lpstr>Notes About Our Solution:</vt:lpstr>
      <vt:lpstr>Basic Solution: Moving Until Line</vt:lpstr>
      <vt:lpstr>Note: Synchronization &amp; Parallel Beams</vt:lpstr>
      <vt:lpstr>Improving Your Align Code</vt:lpstr>
      <vt:lpstr>Tips for Success</vt:lpstr>
      <vt:lpstr>Discussion Guide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Squaring Off or Aligning on a Line</dc:title>
  <dc:creator>Sanjay Seshan</dc:creator>
  <cp:lastModifiedBy>Srinivasan Seshan</cp:lastModifiedBy>
  <cp:revision>47</cp:revision>
  <cp:lastPrinted>2016-06-18T23:14:14Z</cp:lastPrinted>
  <dcterms:created xsi:type="dcterms:W3CDTF">2014-10-28T21:59:38Z</dcterms:created>
  <dcterms:modified xsi:type="dcterms:W3CDTF">2016-06-18T23:14:19Z</dcterms:modified>
</cp:coreProperties>
</file>